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1"/>
    <p:sldMasterId id="2147483777" r:id="rId2"/>
  </p:sldMasterIdLst>
  <p:notesMasterIdLst>
    <p:notesMasterId r:id="rId28"/>
  </p:notesMasterIdLst>
  <p:handoutMasterIdLst>
    <p:handoutMasterId r:id="rId29"/>
  </p:handoutMasterIdLst>
  <p:sldIdLst>
    <p:sldId id="283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9" r:id="rId13"/>
    <p:sldId id="300" r:id="rId14"/>
    <p:sldId id="301" r:id="rId15"/>
    <p:sldId id="302" r:id="rId16"/>
    <p:sldId id="314" r:id="rId17"/>
    <p:sldId id="31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Medium" panose="020B0604020202020204" charset="0"/>
      <p:regular r:id="rId38"/>
      <p:italic r:id="rId39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mnlöst avsnitt" id="{14166551-5568-6F49-A310-C4C1B586135C}">
          <p14:sldIdLst>
            <p14:sldId id="28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  <p14:sldId id="300"/>
            <p14:sldId id="301"/>
            <p14:sldId id="302"/>
            <p14:sldId id="314"/>
            <p14:sldId id="31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7D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1"/>
    <p:restoredTop sz="96349" autoAdjust="0"/>
  </p:normalViewPr>
  <p:slideViewPr>
    <p:cSldViewPr snapToGrid="0" snapToObjects="1">
      <p:cViewPr varScale="1">
        <p:scale>
          <a:sx n="65" d="100"/>
          <a:sy n="65" d="100"/>
        </p:scale>
        <p:origin x="990" y="72"/>
      </p:cViewPr>
      <p:guideLst>
        <p:guide orient="horz" pos="30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6" d="100"/>
          <a:sy n="166" d="100"/>
        </p:scale>
        <p:origin x="26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2020-09-02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2020-09-02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Välkomstskärm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07355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Oavsett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använda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versionshantering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GB" b="0" dirty="0">
              <a:effectLst/>
            </a:endParaRPr>
          </a:p>
          <a:p>
            <a:pPr rtl="0"/>
            <a:endParaRPr lang="en-GB" b="0" dirty="0">
              <a:effectLst/>
            </a:endParaRPr>
          </a:p>
          <a:p>
            <a:pPr rtl="0"/>
            <a:r>
              <a:rPr lang="en-GB" b="0" dirty="0">
                <a:effectLst/>
              </a:rPr>
              <a:t>Det </a:t>
            </a:r>
            <a:r>
              <a:rPr lang="en-GB" b="0" dirty="0" err="1">
                <a:effectLst/>
              </a:rPr>
              <a:t>mest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vanliga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är</a:t>
            </a:r>
            <a:r>
              <a:rPr lang="en-GB" b="0" dirty="0">
                <a:effectLst/>
              </a:rPr>
              <a:t> git, </a:t>
            </a:r>
            <a:r>
              <a:rPr lang="en-GB" b="0" dirty="0" err="1">
                <a:effectLst/>
              </a:rPr>
              <a:t>och</a:t>
            </a:r>
            <a:r>
              <a:rPr lang="en-GB" b="0" dirty="0">
                <a:effectLst/>
              </a:rPr>
              <a:t> det </a:t>
            </a:r>
            <a:r>
              <a:rPr lang="en-GB" b="0" dirty="0" err="1">
                <a:effectLst/>
              </a:rPr>
              <a:t>finns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tyvärr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inget</a:t>
            </a:r>
            <a:r>
              <a:rPr lang="en-GB" b="0" dirty="0">
                <a:effectLst/>
              </a:rPr>
              <a:t> “</a:t>
            </a:r>
            <a:r>
              <a:rPr lang="en-GB" b="0" dirty="0" err="1">
                <a:effectLst/>
              </a:rPr>
              <a:t>komma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undan</a:t>
            </a:r>
            <a:r>
              <a:rPr lang="en-GB" b="0" dirty="0">
                <a:effectLst/>
              </a:rPr>
              <a:t>” 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usb-minne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väldigt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primitiv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versionshantering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komplett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liv.</a:t>
            </a:r>
            <a:endParaRPr lang="en-GB" b="0" dirty="0">
              <a:effectLst/>
            </a:endParaRPr>
          </a:p>
          <a:p>
            <a:br>
              <a:rPr lang="en-GB" b="0" dirty="0">
                <a:effectLst/>
              </a:rPr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3615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clone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all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sedan start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distribuerad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versionshanteringsystem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alltså</a:t>
            </a:r>
            <a:endParaRPr lang="en-GB" b="0" dirty="0">
              <a:effectLst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directory -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kallat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“staging” area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möjliggör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ska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lägga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beskrivning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vi all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även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sedan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från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remote.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commits,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rebase,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merges,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väljer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därför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viktigt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kontinuerligt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från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hålla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repository up to date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kollegor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5471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Niklas hit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2715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5563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Niklas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ziad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Branching strategies: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git I team</a:t>
            </a: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GB" b="0" dirty="0" err="1">
                <a:effectLst/>
              </a:rPr>
              <a:t>En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sak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som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är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ganska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viktig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att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inse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är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att</a:t>
            </a:r>
            <a:r>
              <a:rPr lang="en-GB" b="0" dirty="0">
                <a:effectLst/>
              </a:rPr>
              <a:t> det </a:t>
            </a:r>
            <a:r>
              <a:rPr lang="en-GB" b="0" dirty="0" err="1">
                <a:effectLst/>
              </a:rPr>
              <a:t>inte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finns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ett</a:t>
            </a:r>
            <a:r>
              <a:rPr lang="en-GB" b="0" dirty="0">
                <a:effectLst/>
              </a:rPr>
              <a:t> “</a:t>
            </a:r>
            <a:r>
              <a:rPr lang="en-GB" b="0" dirty="0" err="1">
                <a:effectLst/>
              </a:rPr>
              <a:t>rätt</a:t>
            </a:r>
            <a:r>
              <a:rPr lang="en-GB" b="0" dirty="0">
                <a:effectLst/>
              </a:rPr>
              <a:t>” </a:t>
            </a:r>
            <a:r>
              <a:rPr lang="en-GB" b="0" dirty="0" err="1">
                <a:effectLst/>
              </a:rPr>
              <a:t>sätt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att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joba</a:t>
            </a:r>
            <a:r>
              <a:rPr lang="en-GB" b="0" dirty="0">
                <a:effectLst/>
              </a:rPr>
              <a:t> med </a:t>
            </a:r>
            <a:r>
              <a:rPr lang="en-GB" b="0" dirty="0" err="1">
                <a:effectLst/>
              </a:rPr>
              <a:t>i</a:t>
            </a:r>
            <a:r>
              <a:rPr lang="en-GB" b="0" dirty="0">
                <a:effectLst/>
              </a:rPr>
              <a:t> Git</a:t>
            </a:r>
          </a:p>
          <a:p>
            <a:pPr rtl="0"/>
            <a:endParaRPr lang="en-GB" b="0" dirty="0">
              <a:effectLst/>
            </a:endParaRPr>
          </a:p>
          <a:p>
            <a:pPr rtl="0"/>
            <a:r>
              <a:rPr lang="en-GB" b="0" dirty="0">
                <a:effectLst/>
              </a:rPr>
              <a:t>Det </a:t>
            </a:r>
            <a:r>
              <a:rPr lang="en-GB" b="0" dirty="0" err="1">
                <a:effectLst/>
              </a:rPr>
              <a:t>beror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helt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på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vart</a:t>
            </a:r>
            <a:r>
              <a:rPr lang="en-GB" b="0" dirty="0">
                <a:effectLst/>
              </a:rPr>
              <a:t> man </a:t>
            </a:r>
            <a:r>
              <a:rPr lang="en-GB" b="0" dirty="0" err="1">
                <a:effectLst/>
              </a:rPr>
              <a:t>är</a:t>
            </a:r>
            <a:r>
              <a:rPr lang="en-GB" b="0" dirty="0">
                <a:effectLst/>
              </a:rPr>
              <a:t>, </a:t>
            </a:r>
            <a:r>
              <a:rPr lang="en-GB" b="0" dirty="0" err="1">
                <a:effectLst/>
              </a:rPr>
              <a:t>på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vilket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sätt</a:t>
            </a:r>
            <a:r>
              <a:rPr lang="en-GB" b="0" dirty="0">
                <a:effectLst/>
              </a:rPr>
              <a:t> man </a:t>
            </a:r>
            <a:r>
              <a:rPr lang="en-GB" b="0" dirty="0" err="1">
                <a:effectLst/>
              </a:rPr>
              <a:t>själv</a:t>
            </a:r>
            <a:r>
              <a:rPr lang="en-GB" b="0" dirty="0">
                <a:effectLst/>
              </a:rPr>
              <a:t> gillar </a:t>
            </a:r>
            <a:r>
              <a:rPr lang="en-GB" b="0" dirty="0" err="1">
                <a:effectLst/>
              </a:rPr>
              <a:t>jobba</a:t>
            </a:r>
            <a:r>
              <a:rPr lang="en-GB" b="0" dirty="0">
                <a:effectLst/>
              </a:rPr>
              <a:t>, </a:t>
            </a:r>
            <a:r>
              <a:rPr lang="en-GB" b="0" dirty="0" err="1">
                <a:effectLst/>
              </a:rPr>
              <a:t>på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vilket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sätt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som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teamet</a:t>
            </a:r>
            <a:r>
              <a:rPr lang="en-GB" b="0" dirty="0">
                <a:effectLst/>
              </a:rPr>
              <a:t> har </a:t>
            </a:r>
            <a:r>
              <a:rPr lang="en-GB" b="0" dirty="0" err="1">
                <a:effectLst/>
              </a:rPr>
              <a:t>valt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att</a:t>
            </a:r>
            <a:r>
              <a:rPr lang="en-GB" b="0" dirty="0">
                <a:effectLst/>
              </a:rPr>
              <a:t> </a:t>
            </a:r>
            <a:r>
              <a:rPr lang="en-GB" b="0" dirty="0" err="1">
                <a:effectLst/>
              </a:rPr>
              <a:t>jobba</a:t>
            </a:r>
            <a:r>
              <a:rPr lang="en-GB" b="0" dirty="0">
                <a:effectLst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arbetsplats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kanske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bästa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gitflowen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lite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börjar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kritisera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förstått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ser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börja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förbättra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vi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upplevt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folk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pratat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kollegor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uppdraget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vanligaste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arbetsättet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egentligen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branches.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teams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sätt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exempelvis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branches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bade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långlivade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kortlivade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tycker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har sett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långlivade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svårt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från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försök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kortlivade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möjligt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0327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Kanske det mest moderna sättet att jobba är att kör på en master </a:t>
            </a:r>
            <a:r>
              <a:rPr lang="sv-SE" dirty="0" err="1"/>
              <a:t>branch</a:t>
            </a:r>
            <a:r>
              <a:rPr lang="sv-SE" dirty="0"/>
              <a:t> och alla pushar bara till 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Det här passar bra för dom som hatar </a:t>
            </a:r>
            <a:r>
              <a:rPr lang="sv-SE" dirty="0" err="1"/>
              <a:t>brancher</a:t>
            </a:r>
            <a:r>
              <a:rPr lang="sv-SE" dirty="0"/>
              <a:t>. Istället använder man feature </a:t>
            </a:r>
            <a:r>
              <a:rPr lang="sv-SE" dirty="0" err="1"/>
              <a:t>toggles</a:t>
            </a:r>
            <a:r>
              <a:rPr lang="sv-S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Vi skulle säga att arbeta mot en </a:t>
            </a:r>
            <a:r>
              <a:rPr lang="sv-SE" dirty="0" err="1"/>
              <a:t>branch</a:t>
            </a:r>
            <a:r>
              <a:rPr lang="sv-SE" dirty="0"/>
              <a:t> och inte ha </a:t>
            </a:r>
            <a:r>
              <a:rPr lang="sv-SE" dirty="0" err="1"/>
              <a:t>pull</a:t>
            </a:r>
            <a:r>
              <a:rPr lang="sv-SE" dirty="0"/>
              <a:t> </a:t>
            </a:r>
            <a:r>
              <a:rPr lang="sv-SE" dirty="0" err="1"/>
              <a:t>request</a:t>
            </a:r>
            <a:r>
              <a:rPr lang="sv-SE" dirty="0"/>
              <a:t> fungerar bra i </a:t>
            </a:r>
            <a:r>
              <a:rPr lang="sv-SE" dirty="0" err="1"/>
              <a:t>litem</a:t>
            </a:r>
            <a:r>
              <a:rPr lang="sv-SE" dirty="0"/>
              <a:t> er mogna teams där man </a:t>
            </a:r>
            <a:r>
              <a:rPr lang="sv-SE" dirty="0" err="1"/>
              <a:t>arbeterar</a:t>
            </a:r>
            <a:r>
              <a:rPr lang="sv-SE" dirty="0"/>
              <a:t> mycket i par och </a:t>
            </a:r>
            <a:r>
              <a:rPr lang="sv-SE" dirty="0" err="1"/>
              <a:t>mob</a:t>
            </a:r>
            <a:r>
              <a:rPr lang="sv-S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Det svåraste med att köra utan </a:t>
            </a:r>
            <a:r>
              <a:rPr lang="sv-SE" dirty="0" err="1"/>
              <a:t>brancher</a:t>
            </a:r>
            <a:r>
              <a:rPr lang="sv-SE" dirty="0"/>
              <a:t> och direkt gå till master är egentligen att man måste ha väldigt bra integrationstester. Annars kan man aldrig verifiera att man inte förstört något.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Anledningen till det är testdata. Det är svårt att generera test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50667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igenom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lite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arbetsplats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många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ställen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brancher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 branch  -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innehåller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körs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nu,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ska releases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 branch-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innehåller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utvecklas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mellan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releases, till develop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regelbundet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hjälp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branches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branch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bestäms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stakeholder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försöker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hålla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kortlivade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möjligt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även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branches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till develop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hjälp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requets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annorlunda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från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 till team,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integrations-tester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kanske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kvaliteten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individuellt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därför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bra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igenom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varandras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sättet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 branch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taggas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långlivade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flyttar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 till master vid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release.</a:t>
            </a:r>
            <a:endParaRPr lang="en-GB" b="0" dirty="0">
              <a:effectLst/>
            </a:endParaRPr>
          </a:p>
          <a:p>
            <a:br>
              <a:rPr lang="en-GB" dirty="0"/>
            </a:br>
            <a:r>
              <a:rPr lang="en-GB" dirty="0"/>
              <a:t>Ziad hit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2230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1 - git checkout -b feature/remove-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stavat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git branch -m feature/remove-bug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git push origin feature/remove-bug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git branch -D feature/remove-bug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git checkout master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git remove -D feature/remove-bug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git branch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git push origin --delete feature/remove-bug</a:t>
            </a:r>
            <a:endParaRPr lang="en-GB" b="0" dirty="0">
              <a:effectLst/>
            </a:endParaRPr>
          </a:p>
          <a:p>
            <a:br>
              <a:rPr lang="en-GB" dirty="0"/>
            </a:br>
            <a:r>
              <a:rPr lang="en-GB" dirty="0"/>
              <a:t>Ziad hit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5271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Ziad</a:t>
            </a:r>
            <a:r>
              <a:rPr lang="sv-SE" dirty="0"/>
              <a:t> hit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9900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a lot of fix1 fix2 fix3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rebase -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remove commits/squash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avoid a lot commits</a:t>
            </a:r>
          </a:p>
          <a:p>
            <a:r>
              <a:rPr lang="sv-SE" dirty="0"/>
              <a:t>Niklas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837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endParaRPr lang="en-GB" b="0" dirty="0">
              <a:effectLst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jobbar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början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därför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vänner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vet 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Intro</a:t>
            </a:r>
            <a:endParaRPr lang="en-GB" b="0" dirty="0">
              <a:effectLst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vilja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lite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förväntningar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Förhoppningsvis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bra men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bättre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b="0" dirty="0">
                <a:effectLst/>
              </a:rPr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5757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Branch out from master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 changes on feature-branch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br>
              <a:rPr lang="en-GB" dirty="0"/>
            </a:br>
            <a:r>
              <a:rPr lang="en-GB" dirty="0" err="1"/>
              <a:t>Niklas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144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Ziad</a:t>
            </a:r>
            <a:r>
              <a:rPr lang="sv-SE" dirty="0"/>
              <a:t> tar den här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9829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målet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kurs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ska “familiarize yourself with basic key concepts of git and be able to use it as a tool in your future assignment”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grunderna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git, lite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fungerar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kulisserna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sedan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även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använda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uppdrag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 googling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krävas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göra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ska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verktyg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hinder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2637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delar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Beroende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snabbt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fortsätta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labben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diskutera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liknande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5</a:t>
            </a:r>
          </a:p>
          <a:p>
            <a:pPr rtl="0"/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Niklas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hit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20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börjar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del 1,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egentligen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438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versionshanteringssystem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jämför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verktyg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jätte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avancerat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förstå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använda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rätt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kommandon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Oftast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samma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skapades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primärt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Linus Torvalds,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många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grundaren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sags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Linus Torvalds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gjorde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tyckte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existerande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versionsshanteringssystemen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saknade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källkoden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Linuxkärnan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saga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väldigt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biprodukt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Linuxkärnan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sakapd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skapad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contributors runt om 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världen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nämner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brukar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oftast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exempelvis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Skillnaden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slags GUI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över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Förutom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ställe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hjälpmedel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pull request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hänger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ihop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tack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arbetsplatsen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förekommer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tjänster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bitbucket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gitlab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våra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arbetsplatser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använder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över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gjorts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enkelt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sätt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misstag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hantera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även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hjälper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samarbeta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utvecklare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enklare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551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liten</a:t>
            </a:r>
            <a:r>
              <a:rPr lang="en-GB" dirty="0"/>
              <a:t> </a:t>
            </a:r>
            <a:r>
              <a:rPr lang="en-GB" dirty="0" err="1"/>
              <a:t>rolig</a:t>
            </a:r>
            <a:r>
              <a:rPr lang="en-GB" dirty="0"/>
              <a:t> </a:t>
            </a:r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trenden</a:t>
            </a:r>
            <a:r>
              <a:rPr lang="en-GB" dirty="0"/>
              <a:t>, </a:t>
            </a:r>
            <a:r>
              <a:rPr lang="en-GB" dirty="0" err="1"/>
              <a:t>tiden</a:t>
            </a:r>
            <a:r>
              <a:rPr lang="en-GB" dirty="0"/>
              <a:t> </a:t>
            </a:r>
            <a:r>
              <a:rPr lang="en-GB" dirty="0" err="1"/>
              <a:t>då</a:t>
            </a:r>
            <a:r>
              <a:rPr lang="en-GB" dirty="0"/>
              <a:t> git </a:t>
            </a:r>
            <a:r>
              <a:rPr lang="en-GB" dirty="0" err="1"/>
              <a:t>började</a:t>
            </a:r>
            <a:r>
              <a:rPr lang="en-GB" dirty="0"/>
              <a:t> </a:t>
            </a:r>
            <a:r>
              <a:rPr lang="en-GB" dirty="0" err="1"/>
              <a:t>komma</a:t>
            </a:r>
            <a:r>
              <a:rPr lang="en-GB" dirty="0"/>
              <a:t> </a:t>
            </a:r>
            <a:r>
              <a:rPr lang="en-GB" dirty="0" err="1"/>
              <a:t>igång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var SVN, subversion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de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användes</a:t>
            </a:r>
            <a:r>
              <a:rPr lang="en-GB" dirty="0"/>
              <a:t> </a:t>
            </a:r>
            <a:r>
              <a:rPr lang="en-GB" dirty="0" err="1"/>
              <a:t>mest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Här</a:t>
            </a:r>
            <a:r>
              <a:rPr lang="en-GB" dirty="0"/>
              <a:t> ser man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tydlig</a:t>
            </a:r>
            <a:r>
              <a:rPr lang="en-GB" dirty="0"/>
              <a:t> trend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vad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</a:t>
            </a:r>
            <a:r>
              <a:rPr lang="en-GB" dirty="0" err="1"/>
              <a:t>standarded</a:t>
            </a:r>
            <a:r>
              <a:rPr lang="en-GB" dirty="0"/>
              <a:t> </a:t>
            </a:r>
            <a:r>
              <a:rPr lang="en-GB" dirty="0" err="1"/>
              <a:t>idag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vi </a:t>
            </a:r>
            <a:r>
              <a:rPr lang="en-GB" dirty="0" err="1"/>
              <a:t>tror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det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fortsätta</a:t>
            </a:r>
            <a:r>
              <a:rPr lang="en-GB" dirty="0"/>
              <a:t> </a:t>
            </a:r>
            <a:r>
              <a:rPr lang="en-GB" dirty="0" err="1"/>
              <a:t>vara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ett</a:t>
            </a:r>
            <a:r>
              <a:rPr lang="en-GB" dirty="0"/>
              <a:t> bra tag till</a:t>
            </a:r>
          </a:p>
          <a:p>
            <a:endParaRPr lang="en-GB" dirty="0"/>
          </a:p>
          <a:p>
            <a:r>
              <a:rPr lang="en-GB" dirty="0" err="1"/>
              <a:t>Speciellt</a:t>
            </a:r>
            <a:r>
              <a:rPr lang="en-GB" dirty="0"/>
              <a:t> </a:t>
            </a:r>
            <a:r>
              <a:rPr lang="en-GB" dirty="0" err="1"/>
              <a:t>tanke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dom</a:t>
            </a:r>
            <a:r>
              <a:rPr lang="en-GB" dirty="0"/>
              <a:t> </a:t>
            </a:r>
            <a:r>
              <a:rPr lang="en-GB" dirty="0" err="1"/>
              <a:t>flesta</a:t>
            </a:r>
            <a:r>
              <a:rPr lang="en-GB" dirty="0"/>
              <a:t> </a:t>
            </a:r>
            <a:r>
              <a:rPr lang="en-GB" dirty="0" err="1"/>
              <a:t>bolagen</a:t>
            </a:r>
            <a:r>
              <a:rPr lang="en-GB" dirty="0"/>
              <a:t> </a:t>
            </a:r>
            <a:r>
              <a:rPr lang="en-GB" dirty="0" err="1"/>
              <a:t>använder</a:t>
            </a:r>
            <a:r>
              <a:rPr lang="en-GB" dirty="0"/>
              <a:t> sig </a:t>
            </a:r>
            <a:r>
              <a:rPr lang="en-GB" dirty="0" err="1"/>
              <a:t>av</a:t>
            </a:r>
            <a:r>
              <a:rPr lang="en-GB" dirty="0"/>
              <a:t> git</a:t>
            </a:r>
            <a:br>
              <a:rPr lang="en-GB" dirty="0"/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777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största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fördelar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förutom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snabbt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många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funktioner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distribuerad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distribuerad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jämför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SVN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centraliserad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repository.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Skillnaden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egentligen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ganska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tydlig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subversion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bara de filer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saga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måste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koppling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centraliserade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Medan I git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Varje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utvecklare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klonar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innebär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ändringar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koppling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internet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sedan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känner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 redo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till 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delade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slags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sanning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fördelar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Det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enklare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remote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utvecklare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också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projektet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skulle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hända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remote repos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så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räcker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 med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någon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igen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lvl="1"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br>
              <a:rPr lang="en-GB" b="0" dirty="0">
                <a:effectLst/>
              </a:rPr>
            </a:b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9775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Vad är då git om någon skulla fråga er?</a:t>
            </a:r>
          </a:p>
          <a:p>
            <a:pPr marL="171450" indent="-171450">
              <a:buFontTx/>
              <a:buChar char="-"/>
            </a:pPr>
            <a:r>
              <a:rPr lang="en-SE"/>
              <a:t>Egentligen </a:t>
            </a:r>
            <a:r>
              <a:rPr lang="en-SE" dirty="0"/>
              <a:t>kan amn säga att git är ett verktyg som utvecklare kan använda för att på ett enkelt sett kuna samarbeta och bidra till en delad </a:t>
            </a:r>
            <a:r>
              <a:rPr lang="en-SE"/>
              <a:t>kodbas.</a:t>
            </a:r>
            <a:endParaRPr lang="sv-SE" dirty="0"/>
          </a:p>
          <a:p>
            <a:pPr marL="171450" indent="-171450">
              <a:buFontTx/>
              <a:buChar char="-"/>
            </a:pPr>
            <a:endParaRPr lang="sv-SE" dirty="0"/>
          </a:p>
          <a:p>
            <a:pPr marL="171450" indent="-171450">
              <a:buFontTx/>
              <a:buChar char="-"/>
            </a:pPr>
            <a:endParaRPr lang="sv-SE" dirty="0"/>
          </a:p>
          <a:p>
            <a:pPr marL="171450" indent="-171450">
              <a:buFontTx/>
              <a:buChar char="-"/>
            </a:pPr>
            <a:r>
              <a:rPr lang="sv-SE" dirty="0" err="1"/>
              <a:t>Ziad</a:t>
            </a:r>
            <a:r>
              <a:rPr lang="sv-SE" dirty="0"/>
              <a:t> 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4103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A460283D-8ECC-DC45-9383-51E0C6F685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885CA883-EA9C-A04A-80F2-B02EB0D6269F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49280B4D-2071-B342-883C-0B83EA1FE978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tx2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31061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örsättssi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3" name="Bildobjekt 7">
            <a:extLst>
              <a:ext uri="{FF2B5EF4-FFF2-40B4-BE49-F238E27FC236}">
                <a16:creationId xmlns:a16="http://schemas.microsoft.com/office/drawing/2014/main" id="{C27166B3-D46D-F04E-A0B6-197250445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14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O.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44172685-0DB1-D64B-9F9A-89CA1BA9B7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35911" y="636814"/>
            <a:ext cx="9320178" cy="5631278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5" name="Ring 4">
              <a:extLst>
                <a:ext uri="{FF2B5EF4-FFF2-40B4-BE49-F238E27FC236}">
                  <a16:creationId xmlns:a16="http://schemas.microsoft.com/office/drawing/2014/main" id="{8BE88889-7587-234C-9098-022C2DA41107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D61AF83A-C678-7943-87C9-0551A30E6C0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59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1D6FC96E-3E44-9349-8465-1E0FC2D92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99D82DFB-C51E-284F-8D71-1B9B553A79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2553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35A504-8097-414A-A629-EF0AA7E880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sv-SE" dirty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162467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647228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55244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90741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85779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5856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5508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6325F4-CF17-244C-AC19-05C5A3D52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37775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52573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09319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45196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86421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0305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751311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68960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98269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64985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04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0D1CBC69-55F8-044D-B937-07F9A87F7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6E744CBB-CFB6-D941-B68C-4B241532A2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47737" y="2406811"/>
            <a:ext cx="10296525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701211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484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15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7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49755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231788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9336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örsätts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5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nitts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6970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154D540A-FB63-CA43-AA4B-46D03A7FD4E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6" y="2406811"/>
            <a:ext cx="5352106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49F94DFD-129A-A944-A73A-1BA7D7116A9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52519" y="2424649"/>
            <a:ext cx="5360421" cy="39552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2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8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740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7238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684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7">
            <a:extLst>
              <a:ext uri="{FF2B5EF4-FFF2-40B4-BE49-F238E27FC236}">
                <a16:creationId xmlns:a16="http://schemas.microsoft.com/office/drawing/2014/main" id="{BCA6DBFF-784D-4242-AB27-844FF86F1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14765" y="6269190"/>
            <a:ext cx="832866" cy="321853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1709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50334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ast rubr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9" y="1122363"/>
            <a:ext cx="7432283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9" y="3602038"/>
            <a:ext cx="743228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FF7B325-77BA-2841-A1EE-DCF6A0A8E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94FD921-8B99-A542-8CFD-EA94C485FA7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93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61" r:id="rId2"/>
    <p:sldLayoutId id="2147483776" r:id="rId3"/>
    <p:sldLayoutId id="2147483743" r:id="rId4"/>
    <p:sldLayoutId id="2147483765" r:id="rId5"/>
    <p:sldLayoutId id="2147483747" r:id="rId6"/>
    <p:sldLayoutId id="2147483755" r:id="rId7"/>
    <p:sldLayoutId id="2147483781" r:id="rId8"/>
    <p:sldLayoutId id="2147483751" r:id="rId9"/>
    <p:sldLayoutId id="2147483738" r:id="rId10"/>
    <p:sldLayoutId id="2147483773" r:id="rId11"/>
    <p:sldLayoutId id="2147483774" r:id="rId12"/>
    <p:sldLayoutId id="21474837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083" userDrawn="1">
          <p15:clr>
            <a:srgbClr val="F26B43"/>
          </p15:clr>
        </p15:guide>
        <p15:guide id="3" pos="59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5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62" r:id="rId4"/>
    <p:sldLayoutId id="2147483763" r:id="rId5"/>
    <p:sldLayoutId id="2147483764" r:id="rId6"/>
    <p:sldLayoutId id="2147483744" r:id="rId7"/>
    <p:sldLayoutId id="2147483745" r:id="rId8"/>
    <p:sldLayoutId id="2147483746" r:id="rId9"/>
    <p:sldLayoutId id="2147483766" r:id="rId10"/>
    <p:sldLayoutId id="2147483767" r:id="rId11"/>
    <p:sldLayoutId id="2147483768" r:id="rId12"/>
    <p:sldLayoutId id="2147483748" r:id="rId13"/>
    <p:sldLayoutId id="2147483749" r:id="rId14"/>
    <p:sldLayoutId id="2147483750" r:id="rId15"/>
    <p:sldLayoutId id="2147483779" r:id="rId16"/>
    <p:sldLayoutId id="2147483752" r:id="rId17"/>
    <p:sldLayoutId id="2147483753" r:id="rId18"/>
    <p:sldLayoutId id="2147483754" r:id="rId19"/>
    <p:sldLayoutId id="2147483770" r:id="rId20"/>
    <p:sldLayoutId id="2147483771" r:id="rId21"/>
    <p:sldLayoutId id="2147483772" r:id="rId22"/>
    <p:sldLayoutId id="21474837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083" userDrawn="1">
          <p15:clr>
            <a:srgbClr val="F26B43"/>
          </p15:clr>
        </p15:guide>
        <p15:guide id="4" pos="597" userDrawn="1">
          <p15:clr>
            <a:srgbClr val="F26B43"/>
          </p15:clr>
        </p15:guide>
        <p15:guide id="5" pos="370" userDrawn="1">
          <p15:clr>
            <a:srgbClr val="F26B43"/>
          </p15:clr>
        </p15:guide>
        <p15:guide id="6" pos="7310" userDrawn="1">
          <p15:clr>
            <a:srgbClr val="F26B43"/>
          </p15:clr>
        </p15:guide>
        <p15:guide id="7" pos="3727" userDrawn="1">
          <p15:clr>
            <a:srgbClr val="F26B43"/>
          </p15:clr>
        </p15:guide>
        <p15:guide id="8" pos="39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D387C4FF-1E73-1345-8CF2-7DA4BD7B70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42" y="875202"/>
            <a:ext cx="4672248" cy="181787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0C69957-9CF3-1645-9191-4FCCC9B5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56" y="0"/>
            <a:ext cx="47346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2AADD-65BB-F242-9099-55746F68C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git</a:t>
            </a:r>
            <a:r>
              <a:rPr lang="sv-SE" dirty="0"/>
              <a:t>?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36A28BE-FAD4-8544-AF81-D5DF679D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580" y="3509963"/>
            <a:ext cx="6799080" cy="1655762"/>
          </a:xfrm>
        </p:spPr>
        <p:txBody>
          <a:bodyPr>
            <a:normAutofit fontScale="92500" lnSpcReduction="10000"/>
          </a:bodyPr>
          <a:lstStyle/>
          <a:p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alternative </a:t>
            </a:r>
            <a:r>
              <a:rPr lang="sv-SE" dirty="0" err="1"/>
              <a:t>leads</a:t>
            </a:r>
            <a:r>
              <a:rPr lang="sv-SE" dirty="0"/>
              <a:t> to </a:t>
            </a:r>
            <a:r>
              <a:rPr lang="sv-SE" dirty="0" err="1"/>
              <a:t>complete</a:t>
            </a:r>
            <a:r>
              <a:rPr lang="sv-SE" dirty="0"/>
              <a:t> utter </a:t>
            </a:r>
            <a:r>
              <a:rPr lang="sv-SE" dirty="0" err="1"/>
              <a:t>chaos</a:t>
            </a:r>
            <a:r>
              <a:rPr lang="sv-SE" dirty="0"/>
              <a:t> and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hate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life</a:t>
            </a:r>
            <a:endParaRPr lang="sv-SE" dirty="0"/>
          </a:p>
          <a:p>
            <a:br>
              <a:rPr lang="sv-SE" dirty="0"/>
            </a:br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265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Git </a:t>
            </a:r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stones</a:t>
            </a:r>
            <a:endParaRPr lang="sv-SE" dirty="0"/>
          </a:p>
        </p:txBody>
      </p:sp>
      <p:pic>
        <p:nvPicPr>
          <p:cNvPr id="5122" name="Picture 2" descr="https://lh5.googleusercontent.com/eA6wtyIyKW_hrtSt55_IUG1pM_5MZUyk_aBtjqBBrKaal7sMVrzmfAUaXptim9C7haalkQBKP1PbbR3Jgc1oqIWTP2I51jT_iOYk7FdB2Jdmz4wBY3EDKTSDdnIAKWzmVisMr32t8l8">
            <a:extLst>
              <a:ext uri="{FF2B5EF4-FFF2-40B4-BE49-F238E27FC236}">
                <a16:creationId xmlns:a16="http://schemas.microsoft.com/office/drawing/2014/main" id="{0354632B-6479-3242-83F3-D704D38C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2271286"/>
            <a:ext cx="8267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5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GUI </a:t>
            </a:r>
            <a:r>
              <a:rPr lang="sv-SE" dirty="0" err="1"/>
              <a:t>client</a:t>
            </a:r>
            <a:r>
              <a:rPr lang="sv-SE" dirty="0"/>
              <a:t> vs terminal</a:t>
            </a:r>
          </a:p>
        </p:txBody>
      </p:sp>
      <p:pic>
        <p:nvPicPr>
          <p:cNvPr id="6146" name="Picture 2" descr="https://lh3.googleusercontent.com/w11m_1-vzzhFL0odci6MxQx8xJrDune_2f5ikbwkdlFNhUZGBKxgukZ7IH514OtyMX7rcgpBSEetfCMdk_uEF2fxTMQMAV6MSHN5WpDdGBsed6ObhoAo-Tzz8v5f0URank0OwiTewC4">
            <a:extLst>
              <a:ext uri="{FF2B5EF4-FFF2-40B4-BE49-F238E27FC236}">
                <a16:creationId xmlns:a16="http://schemas.microsoft.com/office/drawing/2014/main" id="{288F657B-B830-434A-B773-482AB565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543"/>
            <a:ext cx="6812131" cy="42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ttps://lh6.googleusercontent.com/5rk6MvS0WGuFpg3yrbhlTYHLj-XVj2UKHAZ-AsCmED-tb-vN7EK0yqYqQxJQaLNgdZRMcGsIUWcPIWQRuHsdiZSPdYTfueQq1HKDTxA2YARBPwf1JY61rE8FbMoFo4OCVMIAZnHYU-4">
            <a:extLst>
              <a:ext uri="{FF2B5EF4-FFF2-40B4-BE49-F238E27FC236}">
                <a16:creationId xmlns:a16="http://schemas.microsoft.com/office/drawing/2014/main" id="{2AFEB7D3-3FE0-F643-8D04-3A19D072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2" y="2678231"/>
            <a:ext cx="6096000" cy="25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2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2AADD-65BB-F242-9099-55746F68C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Lab </a:t>
            </a:r>
            <a:r>
              <a:rPr lang="sv-SE" dirty="0" err="1"/>
              <a:t>time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574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Githug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To start </a:t>
            </a:r>
            <a:r>
              <a:rPr lang="en-US" b="1" dirty="0" err="1"/>
              <a:t>githug</a:t>
            </a:r>
            <a:r>
              <a:rPr lang="en-US" b="1" dirty="0"/>
              <a:t>:</a:t>
            </a:r>
          </a:p>
          <a:p>
            <a:pPr marL="457200" lvl="1" indent="0">
              <a:buNone/>
            </a:pPr>
            <a:r>
              <a:rPr lang="en-US" dirty="0"/>
              <a:t>	Write </a:t>
            </a:r>
            <a:r>
              <a:rPr lang="en-US" dirty="0" err="1"/>
              <a:t>githug</a:t>
            </a:r>
            <a:r>
              <a:rPr lang="en-US" dirty="0"/>
              <a:t> in a terminal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To correct the current level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githug</a:t>
            </a:r>
            <a:r>
              <a:rPr lang="en-US" dirty="0"/>
              <a:t> play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Commands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githug</a:t>
            </a:r>
            <a:r>
              <a:rPr lang="en-US" dirty="0"/>
              <a:t>  - -help   # display this message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help [TASK]  # Describe available tasks or one specific task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hint         # Get a hint for the current level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levels       # List all of the levels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play         # Initialize the game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reset        # Reset the current level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	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test         # Test a level from a file path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0176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Branching</a:t>
            </a:r>
            <a:r>
              <a:rPr lang="sv-SE" dirty="0"/>
              <a:t> </a:t>
            </a:r>
            <a:r>
              <a:rPr lang="sv-SE" dirty="0" err="1"/>
              <a:t>strategies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/>
              <a:t>Different </a:t>
            </a:r>
            <a:r>
              <a:rPr lang="sv-SE" dirty="0" err="1"/>
              <a:t>strategies</a:t>
            </a:r>
            <a:r>
              <a:rPr lang="sv-SE" dirty="0"/>
              <a:t> in different </a:t>
            </a:r>
            <a:r>
              <a:rPr lang="sv-SE" dirty="0" err="1"/>
              <a:t>workplaces</a:t>
            </a:r>
            <a:endParaRPr lang="sv-SE" dirty="0"/>
          </a:p>
          <a:p>
            <a:pPr lvl="1"/>
            <a:r>
              <a:rPr lang="sv-SE" dirty="0"/>
              <a:t>Hard to </a:t>
            </a:r>
            <a:r>
              <a:rPr lang="sv-SE" dirty="0" err="1"/>
              <a:t>change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pPr lvl="1"/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influence</a:t>
            </a:r>
            <a:r>
              <a:rPr lang="sv-SE" dirty="0"/>
              <a:t> a bit</a:t>
            </a:r>
          </a:p>
          <a:p>
            <a:pPr lvl="1"/>
            <a:r>
              <a:rPr lang="sv-SE" dirty="0"/>
              <a:t>Different opinions</a:t>
            </a:r>
          </a:p>
          <a:p>
            <a:pPr lvl="1"/>
            <a:r>
              <a:rPr lang="sv-SE" dirty="0" err="1"/>
              <a:t>There</a:t>
            </a:r>
            <a:r>
              <a:rPr lang="sv-SE" dirty="0"/>
              <a:t> is no best </a:t>
            </a:r>
            <a:r>
              <a:rPr lang="sv-SE" dirty="0" err="1"/>
              <a:t>way</a:t>
            </a:r>
            <a:endParaRPr lang="sv-SE" dirty="0"/>
          </a:p>
          <a:p>
            <a:r>
              <a:rPr lang="sv-SE" dirty="0"/>
              <a:t>Feature </a:t>
            </a:r>
            <a:r>
              <a:rPr lang="sv-SE" dirty="0" err="1"/>
              <a:t>branch</a:t>
            </a:r>
            <a:endParaRPr lang="sv-SE" dirty="0"/>
          </a:p>
          <a:p>
            <a:pPr lvl="1"/>
            <a:r>
              <a:rPr lang="sv-SE" dirty="0"/>
              <a:t>Short </a:t>
            </a:r>
            <a:r>
              <a:rPr lang="sv-SE" dirty="0" err="1"/>
              <a:t>lived</a:t>
            </a:r>
            <a:endParaRPr lang="sv-SE" dirty="0"/>
          </a:p>
          <a:p>
            <a:pPr lvl="1"/>
            <a:r>
              <a:rPr lang="sv-SE" dirty="0"/>
              <a:t>Long </a:t>
            </a:r>
            <a:r>
              <a:rPr lang="sv-SE" dirty="0" err="1"/>
              <a:t>lived</a:t>
            </a:r>
            <a:endParaRPr lang="sv-SE" dirty="0"/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471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Branching</a:t>
            </a:r>
            <a:r>
              <a:rPr lang="sv-SE" dirty="0"/>
              <a:t> </a:t>
            </a:r>
            <a:r>
              <a:rPr lang="sv-SE" dirty="0" err="1"/>
              <a:t>strategies</a:t>
            </a:r>
            <a:br>
              <a:rPr lang="sv-SE" dirty="0"/>
            </a:br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branch</a:t>
            </a:r>
            <a:r>
              <a:rPr lang="sv-SE" sz="2400" dirty="0"/>
              <a:t> to </a:t>
            </a:r>
            <a:r>
              <a:rPr lang="sv-SE" sz="2400" dirty="0" err="1"/>
              <a:t>rule</a:t>
            </a:r>
            <a:r>
              <a:rPr lang="sv-SE" sz="2400" dirty="0"/>
              <a:t> </a:t>
            </a:r>
            <a:r>
              <a:rPr lang="sv-SE" sz="2400" dirty="0" err="1"/>
              <a:t>them</a:t>
            </a:r>
            <a:r>
              <a:rPr lang="sv-SE" sz="2400" dirty="0"/>
              <a:t> all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 err="1"/>
              <a:t>Branching</a:t>
            </a:r>
            <a:r>
              <a:rPr lang="sv-SE" dirty="0"/>
              <a:t> is </a:t>
            </a:r>
            <a:r>
              <a:rPr lang="sv-SE" dirty="0" err="1"/>
              <a:t>evil</a:t>
            </a:r>
            <a:endParaRPr lang="sv-SE" dirty="0"/>
          </a:p>
          <a:p>
            <a:r>
              <a:rPr lang="sv-SE" dirty="0"/>
              <a:t>En master </a:t>
            </a:r>
            <a:r>
              <a:rPr lang="sv-SE" dirty="0" err="1"/>
              <a:t>branch</a:t>
            </a:r>
            <a:endParaRPr lang="sv-SE" dirty="0"/>
          </a:p>
          <a:p>
            <a:pPr lvl="1"/>
            <a:r>
              <a:rPr lang="sv-SE" dirty="0" err="1"/>
              <a:t>Featue</a:t>
            </a:r>
            <a:r>
              <a:rPr lang="sv-SE" dirty="0"/>
              <a:t> </a:t>
            </a:r>
            <a:r>
              <a:rPr lang="sv-SE" dirty="0" err="1"/>
              <a:t>toggle</a:t>
            </a:r>
            <a:r>
              <a:rPr lang="sv-SE" dirty="0"/>
              <a:t> för att kontrollera kod</a:t>
            </a:r>
          </a:p>
          <a:p>
            <a:r>
              <a:rPr lang="sv-SE" dirty="0"/>
              <a:t>Utveckla i par och i </a:t>
            </a:r>
            <a:r>
              <a:rPr lang="sv-SE" dirty="0" err="1"/>
              <a:t>mob</a:t>
            </a:r>
            <a:endParaRPr lang="sv-SE" dirty="0"/>
          </a:p>
          <a:p>
            <a:r>
              <a:rPr lang="sv-SE" dirty="0" err="1"/>
              <a:t>Integrationtester</a:t>
            </a:r>
            <a:r>
              <a:rPr lang="sv-SE" dirty="0"/>
              <a:t> är viktigt</a:t>
            </a:r>
          </a:p>
        </p:txBody>
      </p:sp>
    </p:spTree>
    <p:extLst>
      <p:ext uri="{BB962C8B-B14F-4D97-AF65-F5344CB8AC3E}">
        <p14:creationId xmlns:p14="http://schemas.microsoft.com/office/powerpoint/2010/main" val="353068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sC1sNY8aSdOFOMcIKaagsQe-H3uUC_6MmxJmg5st-w_4bFuV5eGeLp4gM_qq67a-dYfY5OjtOn42izkrb_aceG4GKq3h64Ekh8fjFq89jpiuULG5omZZdKbaBnIYDKiZwSb3kRw1WrQ">
            <a:extLst>
              <a:ext uri="{FF2B5EF4-FFF2-40B4-BE49-F238E27FC236}">
                <a16:creationId xmlns:a16="http://schemas.microsoft.com/office/drawing/2014/main" id="{B1BDA4AB-16C4-884E-A4EE-033658CB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Scenario 1 – feature </a:t>
            </a:r>
            <a:r>
              <a:rPr lang="sv-SE" dirty="0" err="1"/>
              <a:t>branching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 err="1"/>
              <a:t>Checkout</a:t>
            </a:r>
            <a:r>
              <a:rPr lang="sv-SE" dirty="0"/>
              <a:t> a new </a:t>
            </a:r>
            <a:r>
              <a:rPr lang="sv-SE" dirty="0" err="1"/>
              <a:t>branch</a:t>
            </a:r>
            <a:endParaRPr lang="sv-SE" dirty="0"/>
          </a:p>
          <a:p>
            <a:r>
              <a:rPr lang="sv-SE" dirty="0"/>
              <a:t>Push </a:t>
            </a:r>
            <a:r>
              <a:rPr lang="sv-SE" dirty="0" err="1"/>
              <a:t>branch</a:t>
            </a:r>
            <a:endParaRPr lang="sv-SE" dirty="0"/>
          </a:p>
          <a:p>
            <a:r>
              <a:rPr lang="sv-SE" dirty="0"/>
              <a:t>Change 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branch</a:t>
            </a:r>
            <a:endParaRPr lang="sv-SE" dirty="0"/>
          </a:p>
          <a:p>
            <a:r>
              <a:rPr lang="sv-SE" dirty="0" err="1"/>
              <a:t>Remove</a:t>
            </a:r>
            <a:r>
              <a:rPr lang="sv-SE" dirty="0"/>
              <a:t> </a:t>
            </a:r>
            <a:r>
              <a:rPr lang="sv-SE" dirty="0" err="1"/>
              <a:t>branch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8720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Scenario 2 – </a:t>
            </a:r>
            <a:r>
              <a:rPr lang="sv-SE" dirty="0" err="1"/>
              <a:t>merge</a:t>
            </a:r>
            <a:r>
              <a:rPr lang="sv-SE" dirty="0"/>
              <a:t> </a:t>
            </a:r>
            <a:r>
              <a:rPr lang="sv-SE" dirty="0" err="1"/>
              <a:t>conflict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merge</a:t>
            </a:r>
            <a:r>
              <a:rPr lang="sv-SE" dirty="0"/>
              <a:t> </a:t>
            </a:r>
            <a:r>
              <a:rPr lang="sv-SE" dirty="0" err="1"/>
              <a:t>conflict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occur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 the same </a:t>
            </a:r>
            <a:r>
              <a:rPr lang="sv-SE" dirty="0" err="1"/>
              <a:t>file</a:t>
            </a:r>
            <a:r>
              <a:rPr lang="sv-SE" dirty="0"/>
              <a:t> and </a:t>
            </a:r>
            <a:r>
              <a:rPr lang="sv-SE" dirty="0" err="1"/>
              <a:t>git</a:t>
            </a:r>
            <a:r>
              <a:rPr lang="sv-SE" dirty="0"/>
              <a:t> </a:t>
            </a:r>
            <a:r>
              <a:rPr lang="sv-SE" dirty="0" err="1"/>
              <a:t>can’t</a:t>
            </a:r>
            <a:r>
              <a:rPr lang="sv-SE" dirty="0"/>
              <a:t> </a:t>
            </a:r>
            <a:r>
              <a:rPr lang="sv-SE" dirty="0" err="1"/>
              <a:t>figure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lines</a:t>
            </a:r>
            <a:r>
              <a:rPr lang="sv-SE" dirty="0"/>
              <a:t> to </a:t>
            </a:r>
            <a:r>
              <a:rPr lang="sv-SE" dirty="0" err="1"/>
              <a:t>keep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8194" name="Picture 2" descr="https://lh4.googleusercontent.com/QZeBxYscjr_hT-cV_f8-AzmgrXdcNsOPZjqdpwdpzZmW63xR76EKp71xqp7zDH1rYbEEFE-l6o5WQTYDhHD2jiuYZdH-Xwi_d-9SexGRG01a3zi7wL9y6PzeTjBrG9YhkLR2TWpdRsU">
            <a:extLst>
              <a:ext uri="{FF2B5EF4-FFF2-40B4-BE49-F238E27FC236}">
                <a16:creationId xmlns:a16="http://schemas.microsoft.com/office/drawing/2014/main" id="{5252F763-4442-5348-B5A9-C7D75FD6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29" y="3183726"/>
            <a:ext cx="8010939" cy="34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10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rubrik 1">
            <a:extLst>
              <a:ext uri="{FF2B5EF4-FFF2-40B4-BE49-F238E27FC236}">
                <a16:creationId xmlns:a16="http://schemas.microsoft.com/office/drawing/2014/main" id="{6F03EBA2-11A6-154A-8770-51DE84FDA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Niklas </a:t>
            </a:r>
            <a:r>
              <a:rPr lang="sv-SE" dirty="0" err="1"/>
              <a:t>Hätty</a:t>
            </a:r>
            <a:endParaRPr lang="sv-SE"/>
          </a:p>
          <a:p>
            <a:r>
              <a:rPr lang="sv-SE" err="1"/>
              <a:t>Ziad</a:t>
            </a:r>
            <a:r>
              <a:rPr lang="sv-SE"/>
              <a:t> </a:t>
            </a:r>
            <a:r>
              <a:rPr lang="sv-SE" err="1"/>
              <a:t>Patrous</a:t>
            </a:r>
            <a:endParaRPr lang="sv-SE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20D53D2A-EB15-E245-8AC2-A39D2DE75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GIT 101</a:t>
            </a:r>
          </a:p>
        </p:txBody>
      </p:sp>
    </p:spTree>
    <p:extLst>
      <p:ext uri="{BB962C8B-B14F-4D97-AF65-F5344CB8AC3E}">
        <p14:creationId xmlns:p14="http://schemas.microsoft.com/office/powerpoint/2010/main" val="36348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9089-551F-FF40-8438-3D45EECA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Scenario 3 – A lot of local commits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C60449-056D-364E-B1D8-9F837642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91" y="2615844"/>
            <a:ext cx="10063618" cy="35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69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4023-C728-6C45-A259-0B09F6F0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Scenario 3 – A lot of local commits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074E2-A52F-FC4C-9A64-194C9080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48" y="2563664"/>
            <a:ext cx="10008704" cy="17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0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4015-2CEC-C14B-90FE-85B553A1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Scenario 4 – git pull origin master --rebase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E35B4D-8A25-DC43-AFA4-A96F74A66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53" y="2340252"/>
            <a:ext cx="9946693" cy="33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9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80D1-21D6-5446-92B8-37406095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Scenario 5 – code is broken, find the faulty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1978-82B9-714F-AA62-074F1781D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E" dirty="0"/>
              <a:t>When</a:t>
            </a:r>
          </a:p>
          <a:p>
            <a:pPr lvl="1"/>
            <a:r>
              <a:rPr lang="en-SE" dirty="0"/>
              <a:t>A bug was introduced somewhere in the last 100 commits and you have a way to test if the bug is present e.g. a test or visual confirmation</a:t>
            </a:r>
          </a:p>
          <a:p>
            <a:r>
              <a:rPr lang="en-SE" dirty="0"/>
              <a:t>How</a:t>
            </a:r>
          </a:p>
          <a:p>
            <a:pPr lvl="1"/>
            <a:r>
              <a:rPr lang="en-GB" dirty="0"/>
              <a:t>G</a:t>
            </a:r>
            <a:r>
              <a:rPr lang="en-SE" dirty="0"/>
              <a:t>it bisect</a:t>
            </a:r>
          </a:p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46566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9B7D-56E4-8C40-A515-CB1A56E8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Scenario 6 – nuclear reset aka I did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364EF-DA09-234D-87D9-381AA8894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E" dirty="0"/>
              <a:t>When</a:t>
            </a:r>
          </a:p>
          <a:p>
            <a:pPr lvl="1"/>
            <a:r>
              <a:rPr lang="en-SE" dirty="0"/>
              <a:t>The time it takes to solve your git problems exceeds the time to just copy and redo the changes</a:t>
            </a:r>
          </a:p>
          <a:p>
            <a:pPr lvl="1"/>
            <a:r>
              <a:rPr lang="en-SE" dirty="0"/>
              <a:t>You just want to start over</a:t>
            </a:r>
          </a:p>
          <a:p>
            <a:r>
              <a:rPr lang="en-SE" dirty="0"/>
              <a:t>How</a:t>
            </a:r>
          </a:p>
          <a:p>
            <a:pPr lvl="1"/>
            <a:r>
              <a:rPr lang="en-GB" dirty="0"/>
              <a:t>g</a:t>
            </a:r>
            <a:r>
              <a:rPr lang="en-SE" dirty="0"/>
              <a:t>it reset –hard origin/master</a:t>
            </a:r>
          </a:p>
        </p:txBody>
      </p:sp>
    </p:spTree>
    <p:extLst>
      <p:ext uri="{BB962C8B-B14F-4D97-AF65-F5344CB8AC3E}">
        <p14:creationId xmlns:p14="http://schemas.microsoft.com/office/powerpoint/2010/main" val="166987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7953-5560-F84F-811B-7195B793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DAB1-D178-FE42-950F-A08974A05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8348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8EB7D6-99E6-6B45-8714-40A1BA51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Goals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EB6323-0F72-7D4C-992C-A183404839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Familiarize yourself with basic key concepts of git and be able to use it as a tool in your future assignment </a:t>
            </a:r>
          </a:p>
          <a:p>
            <a:pPr marL="0" indent="0">
              <a:buNone/>
            </a:pPr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66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Course plan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dirty="0"/>
              <a:t>Part 1 – Basic Git</a:t>
            </a:r>
            <a:br>
              <a:rPr lang="sv-SE" dirty="0"/>
            </a:br>
            <a:endParaRPr lang="sv-SE" dirty="0"/>
          </a:p>
          <a:p>
            <a:r>
              <a:rPr lang="sv-SE" dirty="0"/>
              <a:t>Part 2 – Lab</a:t>
            </a:r>
            <a:br>
              <a:rPr lang="sv-SE" dirty="0"/>
            </a:br>
            <a:endParaRPr lang="sv-SE" dirty="0"/>
          </a:p>
          <a:p>
            <a:r>
              <a:rPr lang="sv-SE" dirty="0"/>
              <a:t>Part 3 – </a:t>
            </a:r>
            <a:r>
              <a:rPr lang="sv-SE" dirty="0" err="1"/>
              <a:t>Branching</a:t>
            </a:r>
            <a:r>
              <a:rPr lang="sv-SE" dirty="0"/>
              <a:t> </a:t>
            </a:r>
            <a:r>
              <a:rPr lang="sv-SE" dirty="0" err="1"/>
              <a:t>Strategies</a:t>
            </a:r>
            <a:br>
              <a:rPr lang="sv-SE" dirty="0"/>
            </a:br>
            <a:endParaRPr lang="sv-SE" dirty="0"/>
          </a:p>
          <a:p>
            <a:r>
              <a:rPr lang="sv-SE" dirty="0"/>
              <a:t>Part 4 – Scenarios </a:t>
            </a:r>
          </a:p>
        </p:txBody>
      </p:sp>
    </p:spTree>
    <p:extLst>
      <p:ext uri="{BB962C8B-B14F-4D97-AF65-F5344CB8AC3E}">
        <p14:creationId xmlns:p14="http://schemas.microsoft.com/office/powerpoint/2010/main" val="319616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2AADD-65BB-F242-9099-55746F68C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git</a:t>
            </a:r>
            <a:r>
              <a:rPr lang="sv-S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337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372874"/>
            <a:ext cx="11070091" cy="1765892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git</a:t>
            </a:r>
            <a:r>
              <a:rPr lang="sv-SE" dirty="0"/>
              <a:t>?</a:t>
            </a:r>
            <a:br>
              <a:rPr lang="sv-SE" dirty="0"/>
            </a:br>
            <a:r>
              <a:rPr lang="sv-SE" sz="2000" dirty="0"/>
              <a:t> -    An </a:t>
            </a:r>
            <a:r>
              <a:rPr lang="sv-SE" sz="2000" dirty="0" err="1"/>
              <a:t>open</a:t>
            </a:r>
            <a:r>
              <a:rPr lang="sv-SE" sz="2000" dirty="0"/>
              <a:t> source version </a:t>
            </a:r>
            <a:r>
              <a:rPr lang="sv-SE" sz="2000" dirty="0" err="1"/>
              <a:t>control</a:t>
            </a:r>
            <a:r>
              <a:rPr lang="sv-SE" sz="2000" dirty="0"/>
              <a:t> system (VCS)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5461B6E-8D64-D64C-ADF8-8559D711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sv-SE" dirty="0"/>
              <a:t>A </a:t>
            </a:r>
            <a:r>
              <a:rPr lang="sv-SE" dirty="0" err="1"/>
              <a:t>open</a:t>
            </a:r>
            <a:r>
              <a:rPr lang="sv-SE" dirty="0"/>
              <a:t> source version </a:t>
            </a:r>
            <a:r>
              <a:rPr lang="sv-SE" dirty="0" err="1"/>
              <a:t>control</a:t>
            </a:r>
            <a:r>
              <a:rPr lang="sv-SE" dirty="0"/>
              <a:t> system (VCS) </a:t>
            </a:r>
            <a:r>
              <a:rPr lang="sv-SE" dirty="0" err="1"/>
              <a:t>created</a:t>
            </a:r>
            <a:r>
              <a:rPr lang="sv-SE" dirty="0"/>
              <a:t> by Linus Torvalds</a:t>
            </a:r>
          </a:p>
          <a:p>
            <a:pPr fontAlgn="base"/>
            <a:r>
              <a:rPr lang="sv-SE" dirty="0"/>
              <a:t>It is </a:t>
            </a:r>
            <a:r>
              <a:rPr lang="sv-SE" dirty="0" err="1"/>
              <a:t>free</a:t>
            </a:r>
            <a:r>
              <a:rPr lang="sv-SE" dirty="0"/>
              <a:t> and is the </a:t>
            </a:r>
            <a:r>
              <a:rPr lang="sv-SE" dirty="0" err="1"/>
              <a:t>foundation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services </a:t>
            </a:r>
            <a:r>
              <a:rPr lang="sv-SE" dirty="0" err="1"/>
              <a:t>such</a:t>
            </a:r>
            <a:r>
              <a:rPr lang="sv-SE" dirty="0"/>
              <a:t> as </a:t>
            </a:r>
            <a:r>
              <a:rPr lang="sv-SE" dirty="0" err="1"/>
              <a:t>Github</a:t>
            </a:r>
            <a:r>
              <a:rPr lang="sv-SE" dirty="0"/>
              <a:t>, </a:t>
            </a:r>
            <a:r>
              <a:rPr lang="sv-SE" dirty="0" err="1"/>
              <a:t>Bitbucket</a:t>
            </a:r>
            <a:r>
              <a:rPr lang="sv-SE" dirty="0"/>
              <a:t> and </a:t>
            </a:r>
            <a:r>
              <a:rPr lang="sv-SE" dirty="0" err="1"/>
              <a:t>GitLab</a:t>
            </a:r>
            <a:endParaRPr lang="sv-SE" dirty="0"/>
          </a:p>
          <a:p>
            <a:pPr fontAlgn="base"/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git</a:t>
            </a:r>
            <a:r>
              <a:rPr lang="sv-SE" dirty="0"/>
              <a:t> to:</a:t>
            </a:r>
            <a:endParaRPr lang="sv-SE" sz="2200" dirty="0"/>
          </a:p>
          <a:p>
            <a:pPr lvl="1" fontAlgn="base"/>
            <a:r>
              <a:rPr lang="sv-SE" sz="1800" dirty="0" err="1"/>
              <a:t>manage</a:t>
            </a:r>
            <a:r>
              <a:rPr lang="sv-SE" sz="1800" dirty="0"/>
              <a:t> </a:t>
            </a:r>
            <a:r>
              <a:rPr lang="sv-SE" sz="1800" dirty="0" err="1"/>
              <a:t>changes</a:t>
            </a:r>
            <a:r>
              <a:rPr lang="sv-SE" sz="1800" dirty="0"/>
              <a:t> to </a:t>
            </a:r>
            <a:r>
              <a:rPr lang="sv-SE" sz="1800" dirty="0" err="1"/>
              <a:t>code</a:t>
            </a:r>
            <a:r>
              <a:rPr lang="sv-SE" sz="1800" dirty="0"/>
              <a:t> over </a:t>
            </a:r>
            <a:r>
              <a:rPr lang="sv-SE" sz="1800" dirty="0" err="1"/>
              <a:t>time</a:t>
            </a:r>
            <a:endParaRPr lang="sv-SE" sz="1800" dirty="0"/>
          </a:p>
          <a:p>
            <a:pPr lvl="1" fontAlgn="base"/>
            <a:r>
              <a:rPr lang="sv-SE" sz="1800" dirty="0" err="1"/>
              <a:t>keep</a:t>
            </a:r>
            <a:r>
              <a:rPr lang="sv-SE" sz="1800" dirty="0"/>
              <a:t> </a:t>
            </a:r>
            <a:r>
              <a:rPr lang="sv-SE" sz="1800" dirty="0" err="1"/>
              <a:t>history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b="1" dirty="0"/>
              <a:t>all</a:t>
            </a:r>
            <a:r>
              <a:rPr lang="sv-SE" sz="1800" dirty="0"/>
              <a:t> </a:t>
            </a:r>
            <a:r>
              <a:rPr lang="sv-SE" sz="1800" dirty="0" err="1"/>
              <a:t>modifications</a:t>
            </a:r>
            <a:r>
              <a:rPr lang="sv-SE" sz="1800" dirty="0"/>
              <a:t> so </a:t>
            </a:r>
            <a:r>
              <a:rPr lang="sv-SE" sz="1800" dirty="0" err="1"/>
              <a:t>that</a:t>
            </a:r>
            <a:r>
              <a:rPr lang="sv-SE" sz="1800" dirty="0"/>
              <a:t> </a:t>
            </a:r>
            <a:r>
              <a:rPr lang="sv-SE" sz="1800" dirty="0" err="1"/>
              <a:t>reverting</a:t>
            </a:r>
            <a:r>
              <a:rPr lang="sv-SE" sz="1800" dirty="0"/>
              <a:t> </a:t>
            </a:r>
            <a:r>
              <a:rPr lang="sv-SE" sz="1800" dirty="0" err="1"/>
              <a:t>mistakes</a:t>
            </a:r>
            <a:r>
              <a:rPr lang="sv-SE" sz="1800" dirty="0"/>
              <a:t> is </a:t>
            </a:r>
            <a:r>
              <a:rPr lang="sv-SE" sz="1800" dirty="0" err="1"/>
              <a:t>easier</a:t>
            </a:r>
            <a:endParaRPr lang="sv-SE" sz="1800" dirty="0"/>
          </a:p>
          <a:p>
            <a:pPr lvl="1" fontAlgn="base"/>
            <a:r>
              <a:rPr lang="sv-SE" sz="1800" dirty="0" err="1"/>
              <a:t>collaboration</a:t>
            </a:r>
            <a:r>
              <a:rPr lang="sv-SE" sz="1800" dirty="0"/>
              <a:t> </a:t>
            </a:r>
            <a:r>
              <a:rPr lang="sv-SE" sz="1800" dirty="0" err="1"/>
              <a:t>between</a:t>
            </a:r>
            <a:r>
              <a:rPr lang="sv-SE" sz="1800" dirty="0"/>
              <a:t> </a:t>
            </a:r>
            <a:r>
              <a:rPr lang="sv-SE" sz="1800" dirty="0" err="1"/>
              <a:t>developers</a:t>
            </a:r>
            <a:endParaRPr lang="sv-SE" sz="1800" dirty="0"/>
          </a:p>
          <a:p>
            <a:pPr marL="457200" lvl="1" indent="0" fontAlgn="base">
              <a:buNone/>
            </a:pPr>
            <a:endParaRPr lang="sv-SE" sz="2400" dirty="0"/>
          </a:p>
          <a:p>
            <a:pPr lvl="1" fontAlgn="base"/>
            <a:endParaRPr lang="sv-SE" dirty="0"/>
          </a:p>
          <a:p>
            <a:pPr marL="457200" lvl="1" indent="0" fontAlgn="base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99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372874"/>
            <a:ext cx="11070091" cy="1765892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git</a:t>
            </a:r>
            <a:r>
              <a:rPr lang="sv-SE" dirty="0"/>
              <a:t>?</a:t>
            </a:r>
            <a:br>
              <a:rPr lang="sv-SE" dirty="0"/>
            </a:br>
            <a:r>
              <a:rPr lang="sv-SE" sz="2000" dirty="0"/>
              <a:t> -    The </a:t>
            </a:r>
            <a:r>
              <a:rPr lang="sv-SE" sz="2000" dirty="0" err="1"/>
              <a:t>most</a:t>
            </a:r>
            <a:r>
              <a:rPr lang="sv-SE" sz="2000" dirty="0"/>
              <a:t> </a:t>
            </a:r>
            <a:r>
              <a:rPr lang="sv-SE" sz="2000" dirty="0" err="1"/>
              <a:t>widely</a:t>
            </a:r>
            <a:r>
              <a:rPr lang="sv-SE" sz="2000" dirty="0"/>
              <a:t> </a:t>
            </a:r>
            <a:r>
              <a:rPr lang="sv-SE" sz="2000" dirty="0" err="1"/>
              <a:t>used</a:t>
            </a:r>
            <a:r>
              <a:rPr lang="sv-SE" sz="2000" dirty="0"/>
              <a:t> VCS</a:t>
            </a:r>
          </a:p>
        </p:txBody>
      </p:sp>
      <p:pic>
        <p:nvPicPr>
          <p:cNvPr id="1026" name="Picture 2" descr="https://lh3.googleusercontent.com/m9eBh0CPMaYIagOHuU4JezCOb4Q4-OZkHbAgrA8BwK9_2qT4o9vveOH1Wtu8JwRwH15aA7AMafMigEiTLfDW1ZrmV-VxUBW2_rTZ1ONKPTPjDKRd-BSkoHdCGkSpIONRkp85zT25ge0">
            <a:extLst>
              <a:ext uri="{FF2B5EF4-FFF2-40B4-BE49-F238E27FC236}">
                <a16:creationId xmlns:a16="http://schemas.microsoft.com/office/drawing/2014/main" id="{3626A177-2CE8-7A4A-9B1E-4BEEA8B5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13" y="1828799"/>
            <a:ext cx="5924811" cy="39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C49A52-BACB-9349-A822-0A45083A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372874"/>
            <a:ext cx="11070091" cy="1765892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git</a:t>
            </a:r>
            <a:r>
              <a:rPr lang="sv-SE" dirty="0"/>
              <a:t>?</a:t>
            </a:r>
            <a:br>
              <a:rPr lang="sv-SE" dirty="0"/>
            </a:br>
            <a:r>
              <a:rPr lang="sv-SE" sz="2000" dirty="0"/>
              <a:t> -    A </a:t>
            </a:r>
            <a:r>
              <a:rPr lang="sv-SE" sz="2000" dirty="0" err="1"/>
              <a:t>distributed</a:t>
            </a:r>
            <a:r>
              <a:rPr lang="sv-SE" sz="2000" dirty="0"/>
              <a:t> VCS</a:t>
            </a:r>
          </a:p>
        </p:txBody>
      </p:sp>
      <p:pic>
        <p:nvPicPr>
          <p:cNvPr id="2050" name="Picture 2" descr="https://lh4.googleusercontent.com/3JMz4TWOdtyDC65N3maUVA59A-neXT7x46JTVI3hokMolHfaS46MtCpn61XWdM4AFVQs1VOrRR9oZKrh6_EW-NXhEai1FhbZ-w_jX9rDRj8hqyOxrAmjT1lKR3J0acOWm0MASGBWydI">
            <a:extLst>
              <a:ext uri="{FF2B5EF4-FFF2-40B4-BE49-F238E27FC236}">
                <a16:creationId xmlns:a16="http://schemas.microsoft.com/office/drawing/2014/main" id="{DB28EB31-7B25-F644-939E-DCDB1929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7" y="0"/>
            <a:ext cx="683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7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C2AADD-65BB-F242-9099-55746F68C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</a:t>
            </a:r>
            <a:r>
              <a:rPr lang="sv-SE" dirty="0" err="1"/>
              <a:t>git</a:t>
            </a:r>
            <a:r>
              <a:rPr lang="sv-SE" dirty="0"/>
              <a:t>? – in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sentance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36A28BE-FAD4-8544-AF81-D5DF679D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580" y="3509963"/>
            <a:ext cx="6799080" cy="1655762"/>
          </a:xfrm>
        </p:spPr>
        <p:txBody>
          <a:bodyPr>
            <a:normAutofit/>
          </a:bodyPr>
          <a:lstStyle/>
          <a:p>
            <a:r>
              <a:rPr lang="sv-SE" dirty="0"/>
              <a:t>Git is a </a:t>
            </a:r>
            <a:r>
              <a:rPr lang="sv-SE" dirty="0" err="1"/>
              <a:t>tool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by </a:t>
            </a:r>
            <a:r>
              <a:rPr lang="sv-SE" dirty="0" err="1"/>
              <a:t>developers</a:t>
            </a:r>
            <a:r>
              <a:rPr lang="sv-SE" dirty="0"/>
              <a:t> to </a:t>
            </a:r>
            <a:r>
              <a:rPr lang="sv-SE" dirty="0" err="1"/>
              <a:t>easily</a:t>
            </a:r>
            <a:r>
              <a:rPr lang="sv-SE" dirty="0"/>
              <a:t> </a:t>
            </a:r>
            <a:r>
              <a:rPr lang="sv-SE" dirty="0" err="1"/>
              <a:t>collaborate</a:t>
            </a:r>
            <a:r>
              <a:rPr lang="sv-SE" dirty="0"/>
              <a:t> in a </a:t>
            </a:r>
            <a:r>
              <a:rPr lang="sv-SE" dirty="0" err="1"/>
              <a:t>shared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base</a:t>
            </a:r>
            <a:endParaRPr lang="sv-SE" dirty="0"/>
          </a:p>
          <a:p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13640268"/>
      </p:ext>
    </p:extLst>
  </p:cSld>
  <p:clrMapOvr>
    <a:masterClrMapping/>
  </p:clrMapOvr>
</p:sld>
</file>

<file path=ppt/theme/theme1.xml><?xml version="1.0" encoding="utf-8"?>
<a:theme xmlns:a="http://schemas.openxmlformats.org/drawingml/2006/main" name="Omegapoint-theme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AD4FAB37-CC2E-6C47-8292-77BDD6063EAE}"/>
    </a:ext>
  </a:extLst>
</a:theme>
</file>

<file path=ppt/theme/theme2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Omegapoint-theme</Template>
  <TotalTime>9719</TotalTime>
  <Words>2195</Words>
  <Application>Microsoft Office PowerPoint</Application>
  <PresentationFormat>Widescreen</PresentationFormat>
  <Paragraphs>243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Slack-Lato</vt:lpstr>
      <vt:lpstr>Calibri</vt:lpstr>
      <vt:lpstr>Roboto Medium</vt:lpstr>
      <vt:lpstr>Roboto</vt:lpstr>
      <vt:lpstr>Arial</vt:lpstr>
      <vt:lpstr>Omegapoint-theme</vt:lpstr>
      <vt:lpstr>Omegapoint-theme-alternatives</vt:lpstr>
      <vt:lpstr>PowerPoint Presentation</vt:lpstr>
      <vt:lpstr>GIT 101</vt:lpstr>
      <vt:lpstr>Goals</vt:lpstr>
      <vt:lpstr>Course plan</vt:lpstr>
      <vt:lpstr>What is git?</vt:lpstr>
      <vt:lpstr>What is git?  -    An open source version control system (VCS)</vt:lpstr>
      <vt:lpstr>What is git?  -    The most widely used VCS</vt:lpstr>
      <vt:lpstr>What is git?  -    A distributed VCS</vt:lpstr>
      <vt:lpstr>What is git? – in one sentance</vt:lpstr>
      <vt:lpstr>Why should we use git?</vt:lpstr>
      <vt:lpstr>Git building stones</vt:lpstr>
      <vt:lpstr>GUI client vs terminal</vt:lpstr>
      <vt:lpstr>Lab time</vt:lpstr>
      <vt:lpstr>Githug</vt:lpstr>
      <vt:lpstr>Branching strategies</vt:lpstr>
      <vt:lpstr>Branching strategies One branch to rule them all</vt:lpstr>
      <vt:lpstr>PowerPoint Presentation</vt:lpstr>
      <vt:lpstr>Scenario 1 – feature branching</vt:lpstr>
      <vt:lpstr>Scenario 2 – merge conflict</vt:lpstr>
      <vt:lpstr>Scenario 3 – A lot of local commits</vt:lpstr>
      <vt:lpstr>Scenario 3 – A lot of local commits</vt:lpstr>
      <vt:lpstr>Scenario 4 – git pull origin master --rebase</vt:lpstr>
      <vt:lpstr>Scenario 5 – code is broken, find the faulty commit</vt:lpstr>
      <vt:lpstr>Scenario 6 – nuclear reset aka I did bad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Ziad Patrous</dc:creator>
  <cp:lastModifiedBy>Niklas Hätty</cp:lastModifiedBy>
  <cp:revision>32</cp:revision>
  <dcterms:created xsi:type="dcterms:W3CDTF">2020-01-26T17:28:15Z</dcterms:created>
  <dcterms:modified xsi:type="dcterms:W3CDTF">2020-09-03T05:45:56Z</dcterms:modified>
</cp:coreProperties>
</file>